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embeddedFontLst>
    <p:embeddedFont>
      <p:font typeface="Raleway"/>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8BD2982-3AA5-44C7-AF8F-4B0975FC3F2B}">
  <a:tblStyle styleId="{A8BD2982-3AA5-44C7-AF8F-4B0975FC3F2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5.xml"/><Relationship Id="rId22" Type="http://schemas.openxmlformats.org/officeDocument/2006/relationships/font" Target="fonts/Lato-italic.fntdata"/><Relationship Id="rId10" Type="http://schemas.openxmlformats.org/officeDocument/2006/relationships/slide" Target="slides/slide4.xml"/><Relationship Id="rId21" Type="http://schemas.openxmlformats.org/officeDocument/2006/relationships/font" Target="fonts/Lato-bold.fntdata"/><Relationship Id="rId13" Type="http://schemas.openxmlformats.org/officeDocument/2006/relationships/slide" Target="slides/slide7.xml"/><Relationship Id="rId12" Type="http://schemas.openxmlformats.org/officeDocument/2006/relationships/slide" Target="slides/slide6.xml"/><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Raleway-bold.fntdata"/><Relationship Id="rId16" Type="http://schemas.openxmlformats.org/officeDocument/2006/relationships/font" Target="fonts/Raleway-regular.fntdata"/><Relationship Id="rId5" Type="http://schemas.openxmlformats.org/officeDocument/2006/relationships/slideMaster" Target="slideMasters/slideMaster1.xml"/><Relationship Id="rId19" Type="http://schemas.openxmlformats.org/officeDocument/2006/relationships/font" Target="fonts/Raleway-boldItalic.fntdata"/><Relationship Id="rId6" Type="http://schemas.openxmlformats.org/officeDocument/2006/relationships/notesMaster" Target="notesMasters/notesMaster1.xml"/><Relationship Id="rId18" Type="http://schemas.openxmlformats.org/officeDocument/2006/relationships/font" Target="fonts/Raleway-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cb30f72a58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cb30f72a58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cb30f72a58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cb30f72a58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cb30f72a58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cb30f72a58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cb30f72a58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cb30f72a58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cb30f72a58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cb30f72a58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cb30f72a58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cb30f72a58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cb30f72a58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cb30f72a58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cb30f72a58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cb30f72a5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r>
              <a:rPr lang="en"/>
              <a:t>Deep Dream </a:t>
            </a:r>
            <a:endParaRPr/>
          </a:p>
        </p:txBody>
      </p:sp>
      <p:graphicFrame>
        <p:nvGraphicFramePr>
          <p:cNvPr id="87" name="Google Shape;87;p13"/>
          <p:cNvGraphicFramePr/>
          <p:nvPr/>
        </p:nvGraphicFramePr>
        <p:xfrm>
          <a:off x="952500" y="3077450"/>
          <a:ext cx="3000000" cy="3000000"/>
        </p:xfrm>
        <a:graphic>
          <a:graphicData uri="http://schemas.openxmlformats.org/drawingml/2006/table">
            <a:tbl>
              <a:tblPr>
                <a:noFill/>
                <a:tableStyleId>{A8BD2982-3AA5-44C7-AF8F-4B0975FC3F2B}</a:tableStyleId>
              </a:tblPr>
              <a:tblGrid>
                <a:gridCol w="1809750"/>
                <a:gridCol w="1809750"/>
                <a:gridCol w="1809750"/>
                <a:gridCol w="1809750"/>
              </a:tblGrid>
              <a:tr h="381000">
                <a:tc>
                  <a:txBody>
                    <a:bodyPr/>
                    <a:lstStyle/>
                    <a:p>
                      <a:pPr indent="0" lvl="0" marL="0" rtl="0" algn="l">
                        <a:spcBef>
                          <a:spcPts val="0"/>
                        </a:spcBef>
                        <a:spcAft>
                          <a:spcPts val="0"/>
                        </a:spcAft>
                        <a:buNone/>
                      </a:pPr>
                      <a:r>
                        <a:rPr lang="en"/>
                        <a:t>Name</a:t>
                      </a:r>
                      <a:endParaRPr/>
                    </a:p>
                  </a:txBody>
                  <a:tcPr marT="91425" marB="91425" marR="91425" marL="91425"/>
                </a:tc>
                <a:tc>
                  <a:txBody>
                    <a:bodyPr/>
                    <a:lstStyle/>
                    <a:p>
                      <a:pPr indent="0" lvl="0" marL="0" rtl="0" algn="l">
                        <a:spcBef>
                          <a:spcPts val="0"/>
                        </a:spcBef>
                        <a:spcAft>
                          <a:spcPts val="0"/>
                        </a:spcAft>
                        <a:buNone/>
                      </a:pPr>
                      <a:r>
                        <a:rPr lang="en"/>
                        <a:t>Roll No</a:t>
                      </a:r>
                      <a:endParaRPr/>
                    </a:p>
                  </a:txBody>
                  <a:tcPr marT="91425" marB="91425" marR="91425" marL="91425"/>
                </a:tc>
                <a:tc>
                  <a:txBody>
                    <a:bodyPr/>
                    <a:lstStyle/>
                    <a:p>
                      <a:pPr indent="0" lvl="0" marL="0" rtl="0" algn="l">
                        <a:spcBef>
                          <a:spcPts val="0"/>
                        </a:spcBef>
                        <a:spcAft>
                          <a:spcPts val="0"/>
                        </a:spcAft>
                        <a:buNone/>
                      </a:pPr>
                      <a:r>
                        <a:rPr lang="en"/>
                        <a:t>PRN</a:t>
                      </a:r>
                      <a:endParaRPr/>
                    </a:p>
                  </a:txBody>
                  <a:tcPr marT="91425" marB="91425" marR="91425" marL="91425"/>
                </a:tc>
                <a:tc>
                  <a:txBody>
                    <a:bodyPr/>
                    <a:lstStyle/>
                    <a:p>
                      <a:pPr indent="0" lvl="0" marL="0" rtl="0" algn="l">
                        <a:spcBef>
                          <a:spcPts val="0"/>
                        </a:spcBef>
                        <a:spcAft>
                          <a:spcPts val="0"/>
                        </a:spcAft>
                        <a:buNone/>
                      </a:pPr>
                      <a:r>
                        <a:rPr lang="en"/>
                        <a:t>DIV</a:t>
                      </a:r>
                      <a:endParaRPr/>
                    </a:p>
                  </a:txBody>
                  <a:tcPr marT="91425" marB="91425" marR="91425" marL="91425"/>
                </a:tc>
              </a:tr>
              <a:tr h="381000">
                <a:tc>
                  <a:txBody>
                    <a:bodyPr/>
                    <a:lstStyle/>
                    <a:p>
                      <a:pPr indent="0" lvl="0" marL="0" rtl="0" algn="l">
                        <a:spcBef>
                          <a:spcPts val="0"/>
                        </a:spcBef>
                        <a:spcAft>
                          <a:spcPts val="0"/>
                        </a:spcAft>
                        <a:buNone/>
                      </a:pPr>
                      <a:r>
                        <a:rPr lang="en"/>
                        <a:t>Chitra Joshi</a:t>
                      </a:r>
                      <a:endParaRPr/>
                    </a:p>
                  </a:txBody>
                  <a:tcPr marT="91425" marB="91425" marR="91425" marL="91425"/>
                </a:tc>
                <a:tc>
                  <a:txBody>
                    <a:bodyPr/>
                    <a:lstStyle/>
                    <a:p>
                      <a:pPr indent="0" lvl="0" marL="0" rtl="0" algn="l">
                        <a:spcBef>
                          <a:spcPts val="0"/>
                        </a:spcBef>
                        <a:spcAft>
                          <a:spcPts val="0"/>
                        </a:spcAft>
                        <a:buNone/>
                      </a:pPr>
                      <a:r>
                        <a:rPr lang="en"/>
                        <a:t>324081</a:t>
                      </a:r>
                      <a:endParaRPr/>
                    </a:p>
                  </a:txBody>
                  <a:tcPr marT="91425" marB="91425" marR="91425" marL="91425"/>
                </a:tc>
                <a:tc>
                  <a:txBody>
                    <a:bodyPr/>
                    <a:lstStyle/>
                    <a:p>
                      <a:pPr indent="0" lvl="0" marL="0" rtl="0" algn="l">
                        <a:spcBef>
                          <a:spcPts val="0"/>
                        </a:spcBef>
                        <a:spcAft>
                          <a:spcPts val="0"/>
                        </a:spcAft>
                        <a:buNone/>
                      </a:pPr>
                      <a:r>
                        <a:rPr lang="en"/>
                        <a:t>U1310587</a:t>
                      </a:r>
                      <a:endParaRPr/>
                    </a:p>
                  </a:txBody>
                  <a:tcPr marT="91425" marB="91425" marR="91425" marL="91425"/>
                </a:tc>
                <a:tc>
                  <a:txBody>
                    <a:bodyPr/>
                    <a:lstStyle/>
                    <a:p>
                      <a:pPr indent="0" lvl="0" marL="0" rtl="0" algn="l">
                        <a:spcBef>
                          <a:spcPts val="0"/>
                        </a:spcBef>
                        <a:spcAft>
                          <a:spcPts val="0"/>
                        </a:spcAft>
                        <a:buNone/>
                      </a:pPr>
                      <a:r>
                        <a:rPr lang="en"/>
                        <a:t>D</a:t>
                      </a:r>
                      <a:endParaRPr/>
                    </a:p>
                  </a:txBody>
                  <a:tcPr marT="91425" marB="91425" marR="91425" marL="91425"/>
                </a:tc>
              </a:tr>
              <a:tr h="381000">
                <a:tc>
                  <a:txBody>
                    <a:bodyPr/>
                    <a:lstStyle/>
                    <a:p>
                      <a:pPr indent="0" lvl="0" marL="0" rtl="0" algn="l">
                        <a:spcBef>
                          <a:spcPts val="0"/>
                        </a:spcBef>
                        <a:spcAft>
                          <a:spcPts val="0"/>
                        </a:spcAft>
                        <a:buNone/>
                      </a:pPr>
                      <a:r>
                        <a:rPr lang="en"/>
                        <a:t>Vedant Vedpathak</a:t>
                      </a:r>
                      <a:endParaRPr/>
                    </a:p>
                  </a:txBody>
                  <a:tcPr marT="91425" marB="91425" marR="91425" marL="91425"/>
                </a:tc>
                <a:tc>
                  <a:txBody>
                    <a:bodyPr/>
                    <a:lstStyle/>
                    <a:p>
                      <a:pPr indent="0" lvl="0" marL="0" rtl="0" algn="l">
                        <a:spcBef>
                          <a:spcPts val="0"/>
                        </a:spcBef>
                        <a:spcAft>
                          <a:spcPts val="0"/>
                        </a:spcAft>
                        <a:buNone/>
                      </a:pPr>
                      <a:r>
                        <a:rPr lang="en"/>
                        <a:t>322064</a:t>
                      </a:r>
                      <a:endParaRPr/>
                    </a:p>
                  </a:txBody>
                  <a:tcPr marT="91425" marB="91425" marR="91425" marL="91425"/>
                </a:tc>
                <a:tc>
                  <a:txBody>
                    <a:bodyPr/>
                    <a:lstStyle/>
                    <a:p>
                      <a:pPr indent="0" lvl="0" marL="0" rtl="0" algn="l">
                        <a:spcBef>
                          <a:spcPts val="0"/>
                        </a:spcBef>
                        <a:spcAft>
                          <a:spcPts val="0"/>
                        </a:spcAft>
                        <a:buNone/>
                      </a:pPr>
                      <a:r>
                        <a:rPr lang="en"/>
                        <a:t>22110246</a:t>
                      </a:r>
                      <a:endParaRPr/>
                    </a:p>
                  </a:txBody>
                  <a:tcPr marT="91425" marB="91425" marR="91425" marL="91425"/>
                </a:tc>
                <a:tc>
                  <a:txBody>
                    <a:bodyPr/>
                    <a:lstStyle/>
                    <a:p>
                      <a:pPr indent="0" lvl="0" marL="0" rtl="0" algn="l">
                        <a:spcBef>
                          <a:spcPts val="0"/>
                        </a:spcBef>
                        <a:spcAft>
                          <a:spcPts val="0"/>
                        </a:spcAft>
                        <a:buNone/>
                      </a:pPr>
                      <a:r>
                        <a:rPr lang="en"/>
                        <a:t>B</a:t>
                      </a:r>
                      <a:endParaRPr/>
                    </a:p>
                  </a:txBody>
                  <a:tcPr marT="91425" marB="91425" marR="91425" marL="91425"/>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Introduction</a:t>
            </a:r>
            <a:endParaRPr/>
          </a:p>
        </p:txBody>
      </p:sp>
      <p:sp>
        <p:nvSpPr>
          <p:cNvPr id="93" name="Google Shape;93;p14"/>
          <p:cNvSpPr txBox="1"/>
          <p:nvPr>
            <p:ph idx="1" type="body"/>
          </p:nvPr>
        </p:nvSpPr>
        <p:spPr>
          <a:xfrm>
            <a:off x="729450" y="1920050"/>
            <a:ext cx="7688700" cy="28692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Char char="●"/>
            </a:pPr>
            <a:r>
              <a:rPr lang="en" sz="1400"/>
              <a:t>DeepDream is an algorithm that visualizes the patterns learned by a neural network. </a:t>
            </a:r>
            <a:endParaRPr sz="1400"/>
          </a:p>
          <a:p>
            <a:pPr indent="-317500" lvl="0" marL="457200" rtl="0" algn="just">
              <a:lnSpc>
                <a:spcPct val="150000"/>
              </a:lnSpc>
              <a:spcBef>
                <a:spcPts val="1000"/>
              </a:spcBef>
              <a:spcAft>
                <a:spcPts val="0"/>
              </a:spcAft>
              <a:buSzPts val="1400"/>
              <a:buChar char="●"/>
            </a:pPr>
            <a:r>
              <a:rPr lang="en" sz="1400"/>
              <a:t>Similar to when a child watches clouds and tries to interpret random shapes, DeepDream over-interprets and enhances the patterns it sees in an image.</a:t>
            </a:r>
            <a:endParaRPr sz="1400"/>
          </a:p>
          <a:p>
            <a:pPr indent="-317500" lvl="0" marL="457200" rtl="0" algn="just">
              <a:lnSpc>
                <a:spcPct val="150000"/>
              </a:lnSpc>
              <a:spcBef>
                <a:spcPts val="1000"/>
              </a:spcBef>
              <a:spcAft>
                <a:spcPts val="0"/>
              </a:spcAft>
              <a:buSzPts val="1400"/>
              <a:buChar char="●"/>
            </a:pPr>
            <a:r>
              <a:rPr lang="en" sz="1400"/>
              <a:t>It does so by forwarding an image through the network, then calculating the gradient of the image with respect to the activations of a particular layer. </a:t>
            </a:r>
            <a:endParaRPr sz="1400"/>
          </a:p>
          <a:p>
            <a:pPr indent="-317500" lvl="0" marL="457200" rtl="0" algn="just">
              <a:lnSpc>
                <a:spcPct val="150000"/>
              </a:lnSpc>
              <a:spcBef>
                <a:spcPts val="1000"/>
              </a:spcBef>
              <a:spcAft>
                <a:spcPts val="0"/>
              </a:spcAft>
              <a:buSzPts val="1400"/>
              <a:buChar char="●"/>
            </a:pPr>
            <a:r>
              <a:rPr lang="en" sz="1400"/>
              <a:t>The image is then modified to increase these activations, enhancing the patterns seen by the network, and resulting in a dream-like image. </a:t>
            </a:r>
            <a:endParaRPr sz="1400"/>
          </a:p>
          <a:p>
            <a:pPr indent="-317500" lvl="0" marL="457200" rtl="0" algn="just">
              <a:lnSpc>
                <a:spcPct val="150000"/>
              </a:lnSpc>
              <a:spcBef>
                <a:spcPts val="1000"/>
              </a:spcBef>
              <a:spcAft>
                <a:spcPts val="1000"/>
              </a:spcAft>
              <a:buSzPts val="1400"/>
              <a:buChar char="●"/>
            </a:pPr>
            <a:r>
              <a:rPr lang="en" sz="1400"/>
              <a:t>This process was dubbed "Inceptionism".</a:t>
            </a:r>
            <a:endParaRPr sz="1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02610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Difference between CNN and DeepDream</a:t>
            </a:r>
            <a:endParaRPr/>
          </a:p>
          <a:p>
            <a:pPr indent="0" lvl="0" marL="0" rtl="0" algn="l">
              <a:spcBef>
                <a:spcPts val="0"/>
              </a:spcBef>
              <a:spcAft>
                <a:spcPts val="0"/>
              </a:spcAft>
              <a:buNone/>
            </a:pPr>
            <a:r>
              <a:t/>
            </a:r>
            <a:endParaRPr/>
          </a:p>
        </p:txBody>
      </p:sp>
      <p:sp>
        <p:nvSpPr>
          <p:cNvPr id="99" name="Google Shape;99;p15"/>
          <p:cNvSpPr txBox="1"/>
          <p:nvPr>
            <p:ph idx="1" type="body"/>
          </p:nvPr>
        </p:nvSpPr>
        <p:spPr>
          <a:xfrm>
            <a:off x="727650" y="1694375"/>
            <a:ext cx="7688700" cy="2261100"/>
          </a:xfrm>
          <a:prstGeom prst="rect">
            <a:avLst/>
          </a:prstGeom>
        </p:spPr>
        <p:txBody>
          <a:bodyPr anchorCtr="0" anchor="t" bIns="91425" lIns="91425" spcFirstLastPara="1" rIns="91425" wrap="square" tIns="91425">
            <a:noAutofit/>
          </a:bodyPr>
          <a:lstStyle/>
          <a:p>
            <a:pPr indent="0" lvl="0" marL="0" rtl="0" algn="just">
              <a:lnSpc>
                <a:spcPct val="140000"/>
              </a:lnSpc>
              <a:spcBef>
                <a:spcPts val="0"/>
              </a:spcBef>
              <a:spcAft>
                <a:spcPts val="0"/>
              </a:spcAft>
              <a:buSzPts val="935"/>
              <a:buNone/>
            </a:pPr>
            <a:r>
              <a:rPr lang="en" sz="1475"/>
              <a:t>CNNs are a class of deep neural networks that are primarily used for analyzing visual imagery. They have been highly successful in tasks such as image and video recognition, image classification, medical image analysis, natural language processing, and others. </a:t>
            </a:r>
            <a:endParaRPr sz="1475"/>
          </a:p>
          <a:p>
            <a:pPr indent="0" lvl="0" marL="0" rtl="0" algn="just">
              <a:lnSpc>
                <a:spcPct val="140000"/>
              </a:lnSpc>
              <a:spcBef>
                <a:spcPts val="0"/>
              </a:spcBef>
              <a:spcAft>
                <a:spcPts val="0"/>
              </a:spcAft>
              <a:buSzPts val="935"/>
              <a:buNone/>
            </a:pPr>
            <a:r>
              <a:t/>
            </a:r>
            <a:endParaRPr sz="1475"/>
          </a:p>
          <a:p>
            <a:pPr indent="0" lvl="0" marL="0" rtl="0" algn="just">
              <a:lnSpc>
                <a:spcPct val="140000"/>
              </a:lnSpc>
              <a:spcBef>
                <a:spcPts val="0"/>
              </a:spcBef>
              <a:spcAft>
                <a:spcPts val="0"/>
              </a:spcAft>
              <a:buSzPts val="935"/>
              <a:buNone/>
            </a:pPr>
            <a:r>
              <a:rPr lang="en" sz="1475"/>
              <a:t>Deep Dream is an algorithm developed by Google that uses a pre-trained CNN to enhance and modify images in a dream-like, surreal manner. It amplifies patterns in the image to create new, visually interesting images. The technique was originally devised to help understand what a CNN is seeing when it looks at an image, but it quickly became popular as an artistic tool.</a:t>
            </a:r>
            <a:endParaRPr sz="1475"/>
          </a:p>
          <a:p>
            <a:pPr indent="0" lvl="0" marL="0" rtl="0" algn="l">
              <a:lnSpc>
                <a:spcPct val="105000"/>
              </a:lnSpc>
              <a:spcBef>
                <a:spcPts val="0"/>
              </a:spcBef>
              <a:spcAft>
                <a:spcPts val="1200"/>
              </a:spcAft>
              <a:buSzPts val="935"/>
              <a:buNone/>
            </a:pPr>
            <a:r>
              <a:t/>
            </a:r>
            <a:endParaRPr sz="1105"/>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7650" y="105955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Difference between CNN and DeepDream</a:t>
            </a:r>
            <a:endParaRPr/>
          </a:p>
        </p:txBody>
      </p:sp>
      <p:sp>
        <p:nvSpPr>
          <p:cNvPr id="105" name="Google Shape;105;p16"/>
          <p:cNvSpPr txBox="1"/>
          <p:nvPr>
            <p:ph idx="1" type="body"/>
          </p:nvPr>
        </p:nvSpPr>
        <p:spPr>
          <a:xfrm>
            <a:off x="727650" y="1794700"/>
            <a:ext cx="7688700" cy="2261100"/>
          </a:xfrm>
          <a:prstGeom prst="rect">
            <a:avLst/>
          </a:prstGeom>
        </p:spPr>
        <p:txBody>
          <a:bodyPr anchorCtr="0" anchor="t" bIns="91425" lIns="91425" spcFirstLastPara="1" rIns="91425" wrap="square" tIns="91425">
            <a:noAutofit/>
          </a:bodyPr>
          <a:lstStyle/>
          <a:p>
            <a:pPr indent="0" lvl="0" marL="0" rtl="0" algn="just">
              <a:lnSpc>
                <a:spcPct val="140000"/>
              </a:lnSpc>
              <a:spcBef>
                <a:spcPts val="0"/>
              </a:spcBef>
              <a:spcAft>
                <a:spcPts val="0"/>
              </a:spcAft>
              <a:buNone/>
            </a:pPr>
            <a:r>
              <a:rPr lang="en" sz="1375"/>
              <a:t>The architecture of a CNN typically involves a series of convolutional layers, pooling layers, and fully connected layers. The convolutional layers apply various filters to the input to create feature maps, capturing important features like edges, textures, or more complex patterns in deeper layers. Pooling layers reduce the dimensionality of these feature maps, and fully connected layers perform classification or regression tasks based on the features extracted.</a:t>
            </a:r>
            <a:endParaRPr sz="1375"/>
          </a:p>
          <a:p>
            <a:pPr indent="0" lvl="0" marL="0" rtl="0" algn="just">
              <a:lnSpc>
                <a:spcPct val="140000"/>
              </a:lnSpc>
              <a:spcBef>
                <a:spcPts val="0"/>
              </a:spcBef>
              <a:spcAft>
                <a:spcPts val="0"/>
              </a:spcAft>
              <a:buNone/>
            </a:pPr>
            <a:r>
              <a:t/>
            </a:r>
            <a:endParaRPr sz="1375"/>
          </a:p>
          <a:p>
            <a:pPr indent="0" lvl="0" marL="0" rtl="0" algn="just">
              <a:lnSpc>
                <a:spcPct val="140000"/>
              </a:lnSpc>
              <a:spcBef>
                <a:spcPts val="0"/>
              </a:spcBef>
              <a:spcAft>
                <a:spcPts val="0"/>
              </a:spcAft>
              <a:buNone/>
            </a:pPr>
            <a:r>
              <a:rPr lang="en" sz="1375"/>
              <a:t>While Deep Dream utilizes the architecture of CNNs, it does so in a unique way. Instead of using the CNN to classify images, Deep Dream adjusts the input image to increase the activation of certain layers or neurons within the network. This often results in the amplification of specific patterns or features that the network recognizes, such as eyes or architectural structures.</a:t>
            </a:r>
            <a:endParaRPr sz="1375"/>
          </a:p>
          <a:p>
            <a:pPr indent="0" lvl="0" marL="0" rtl="0" algn="just">
              <a:lnSpc>
                <a:spcPct val="140000"/>
              </a:lnSpc>
              <a:spcBef>
                <a:spcPts val="0"/>
              </a:spcBef>
              <a:spcAft>
                <a:spcPts val="0"/>
              </a:spcAft>
              <a:buNone/>
            </a:pPr>
            <a:r>
              <a:t/>
            </a:r>
            <a:endParaRPr sz="1475"/>
          </a:p>
          <a:p>
            <a:pPr indent="0" lvl="0" marL="0" rtl="0" algn="just">
              <a:lnSpc>
                <a:spcPct val="140000"/>
              </a:lnSpc>
              <a:spcBef>
                <a:spcPts val="0"/>
              </a:spcBef>
              <a:spcAft>
                <a:spcPts val="0"/>
              </a:spcAft>
              <a:buSzPts val="935"/>
              <a:buNone/>
            </a:pPr>
            <a:r>
              <a:t/>
            </a:r>
            <a:endParaRPr sz="1475"/>
          </a:p>
          <a:p>
            <a:pPr indent="0" lvl="0" marL="0" rtl="0" algn="l">
              <a:lnSpc>
                <a:spcPct val="105000"/>
              </a:lnSpc>
              <a:spcBef>
                <a:spcPts val="0"/>
              </a:spcBef>
              <a:spcAft>
                <a:spcPts val="1200"/>
              </a:spcAft>
              <a:buSzPts val="935"/>
              <a:buNone/>
            </a:pPr>
            <a:r>
              <a:t/>
            </a:r>
            <a:endParaRPr sz="1105"/>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How does DeepDream work?</a:t>
            </a:r>
            <a:endParaRPr/>
          </a:p>
        </p:txBody>
      </p:sp>
      <p:sp>
        <p:nvSpPr>
          <p:cNvPr id="111" name="Google Shape;111;p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lang="en" sz="1500"/>
              <a:t>First, we provide an image to the convolutional neural networks and the first layer of the network distinguishes the low-level features such as edges.</a:t>
            </a:r>
            <a:endParaRPr sz="1500"/>
          </a:p>
          <a:p>
            <a:pPr indent="-323850" lvl="0" marL="457200" rtl="0" algn="l">
              <a:lnSpc>
                <a:spcPct val="150000"/>
              </a:lnSpc>
              <a:spcBef>
                <a:spcPts val="1000"/>
              </a:spcBef>
              <a:spcAft>
                <a:spcPts val="0"/>
              </a:spcAft>
              <a:buSzPts val="1500"/>
              <a:buChar char="●"/>
            </a:pPr>
            <a:r>
              <a:rPr lang="en" sz="1500"/>
              <a:t>In the next step, the second layer of the network will try to expose the higher-level features of the picture such as trees, cars, faces, etc.</a:t>
            </a:r>
            <a:endParaRPr sz="1500"/>
          </a:p>
          <a:p>
            <a:pPr indent="-323850" lvl="0" marL="457200" rtl="0" algn="l">
              <a:lnSpc>
                <a:spcPct val="150000"/>
              </a:lnSpc>
              <a:spcBef>
                <a:spcPts val="1000"/>
              </a:spcBef>
              <a:spcAft>
                <a:spcPts val="0"/>
              </a:spcAft>
              <a:buSzPts val="1500"/>
              <a:buChar char="●"/>
            </a:pPr>
            <a:r>
              <a:rPr lang="en" sz="1500"/>
              <a:t>Lastly, the remaining layers will try to collect all of these features and complete the interpretations so that the pictures can be categorized accordingly.</a:t>
            </a:r>
            <a:endParaRPr sz="1500"/>
          </a:p>
          <a:p>
            <a:pPr indent="0" lvl="0" marL="0" rtl="0" algn="l">
              <a:lnSpc>
                <a:spcPct val="150000"/>
              </a:lnSpc>
              <a:spcBef>
                <a:spcPts val="1000"/>
              </a:spcBef>
              <a:spcAft>
                <a:spcPts val="1000"/>
              </a:spcAft>
              <a:buNone/>
            </a:pPr>
            <a:r>
              <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Example of DeepDream Algorithm</a:t>
            </a:r>
            <a:endParaRPr/>
          </a:p>
        </p:txBody>
      </p:sp>
      <p:sp>
        <p:nvSpPr>
          <p:cNvPr id="117" name="Google Shape;117;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8" name="Google Shape;118;p18"/>
          <p:cNvPicPr preferRelativeResize="0"/>
          <p:nvPr/>
        </p:nvPicPr>
        <p:blipFill>
          <a:blip r:embed="rId3">
            <a:alphaModFix/>
          </a:blip>
          <a:stretch>
            <a:fillRect/>
          </a:stretch>
        </p:blipFill>
        <p:spPr>
          <a:xfrm>
            <a:off x="420175" y="1963450"/>
            <a:ext cx="3743900" cy="3084975"/>
          </a:xfrm>
          <a:prstGeom prst="rect">
            <a:avLst/>
          </a:prstGeom>
          <a:noFill/>
          <a:ln>
            <a:noFill/>
          </a:ln>
        </p:spPr>
      </p:pic>
      <p:pic>
        <p:nvPicPr>
          <p:cNvPr id="119" name="Google Shape;119;p18"/>
          <p:cNvPicPr preferRelativeResize="0"/>
          <p:nvPr/>
        </p:nvPicPr>
        <p:blipFill>
          <a:blip r:embed="rId4">
            <a:alphaModFix/>
          </a:blip>
          <a:stretch>
            <a:fillRect/>
          </a:stretch>
        </p:blipFill>
        <p:spPr>
          <a:xfrm>
            <a:off x="4883523" y="1963450"/>
            <a:ext cx="3693203" cy="3043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19"/>
          <p:cNvPicPr preferRelativeResize="0"/>
          <p:nvPr/>
        </p:nvPicPr>
        <p:blipFill>
          <a:blip r:embed="rId3">
            <a:alphaModFix/>
          </a:blip>
          <a:stretch>
            <a:fillRect/>
          </a:stretch>
        </p:blipFill>
        <p:spPr>
          <a:xfrm>
            <a:off x="745350" y="167175"/>
            <a:ext cx="7346826" cy="48930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0"/>
          <p:cNvPicPr preferRelativeResize="0"/>
          <p:nvPr/>
        </p:nvPicPr>
        <p:blipFill>
          <a:blip r:embed="rId3">
            <a:alphaModFix/>
          </a:blip>
          <a:stretch>
            <a:fillRect/>
          </a:stretch>
        </p:blipFill>
        <p:spPr>
          <a:xfrm>
            <a:off x="601925" y="52850"/>
            <a:ext cx="7472200" cy="4976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727650" y="2304150"/>
            <a:ext cx="76887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040"/>
              <a:t>Thank You …!</a:t>
            </a:r>
            <a:endParaRPr sz="304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